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64" r:id="rId4"/>
    <p:sldMasterId id="2147483668" r:id="rId5"/>
    <p:sldMasterId id="2147483672" r:id="rId6"/>
    <p:sldMasterId id="2147483676" r:id="rId7"/>
    <p:sldMasterId id="2147483680" r:id="rId8"/>
    <p:sldMasterId id="2147483684" r:id="rId9"/>
  </p:sldMasterIdLst>
  <p:notesMasterIdLst>
    <p:notesMasterId r:id="rId11"/>
  </p:notesMasterIdLst>
  <p:sldIdLst>
    <p:sldId id="470" r:id="rId10"/>
    <p:sldId id="353" r:id="rId12"/>
    <p:sldId id="471" r:id="rId13"/>
    <p:sldId id="515" r:id="rId14"/>
    <p:sldId id="352" r:id="rId15"/>
    <p:sldId id="494" r:id="rId16"/>
    <p:sldId id="516" r:id="rId17"/>
    <p:sldId id="518" r:id="rId18"/>
    <p:sldId id="519" r:id="rId19"/>
    <p:sldId id="520" r:id="rId20"/>
    <p:sldId id="517" r:id="rId21"/>
    <p:sldId id="495" r:id="rId22"/>
    <p:sldId id="506" r:id="rId23"/>
    <p:sldId id="297" r:id="rId24"/>
  </p:sldIdLst>
  <p:sldSz cx="12190095" cy="6859270"/>
  <p:notesSz cx="6858000" cy="9144000"/>
  <p:embeddedFontLst>
    <p:embeddedFont>
      <p:font typeface="Calibri" panose="020F0502020204030204"/>
      <p:regular r:id="rId28"/>
      <p:bold r:id="rId29"/>
      <p:italic r:id="rId30"/>
      <p:boldItalic r:id="rId31"/>
    </p:embeddedFont>
    <p:embeddedFont>
      <p:font typeface="Impact" panose="020B0806030902050204" pitchFamily="34" charset="0"/>
      <p:regular r:id="rId32"/>
    </p:embeddedFont>
    <p:embeddedFont>
      <p:font typeface="仿宋" panose="02010609060101010101" charset="-122"/>
      <p:regular r:id="rId33"/>
    </p:embeddedFont>
    <p:embeddedFont>
      <p:font typeface="汉仪落花诗W" panose="00020600040101010101" charset="-122"/>
      <p:regular r:id="rId34"/>
    </p:embeddedFont>
    <p:embeddedFont>
      <p:font typeface="微软雅黑" panose="020B0503020204020204" pitchFamily="34" charset="-122"/>
      <p:regular r:id="rId35"/>
    </p:embeddedFont>
    <p:embeddedFont>
      <p:font typeface="文鼎行楷碑体_B" panose="04020800000000000000" charset="-122"/>
      <p:bold r:id="rId36"/>
    </p:embeddedFont>
    <p:embeddedFont>
      <p:font typeface="楷体" panose="02010609060101010101" charset="-122"/>
      <p:regular r:id="rId37"/>
    </p:embeddedFont>
    <p:embeddedFont>
      <p:font typeface="新宋体" panose="02010609030101010101" charset="-122"/>
      <p:regular r:id="rId38"/>
    </p:embeddedFont>
    <p:embeddedFont>
      <p:font typeface="等线" panose="02010600030101010101" charset="-122"/>
      <p:regular r:id="rId39"/>
    </p:embeddedFont>
    <p:embeddedFont>
      <p:font typeface="等线 Light" panose="02010600030101010101" charset="-122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3A4B"/>
    <a:srgbClr val="1FBCE4"/>
    <a:srgbClr val="C0266E"/>
    <a:srgbClr val="1678B8"/>
    <a:srgbClr val="156DA4"/>
    <a:srgbClr val="C6287B"/>
    <a:srgbClr val="EA4321"/>
    <a:srgbClr val="CB70A7"/>
    <a:srgbClr val="EEAD21"/>
    <a:srgbClr val="151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2" autoAdjust="0"/>
    <p:restoredTop sz="97778" autoAdjust="0"/>
  </p:normalViewPr>
  <p:slideViewPr>
    <p:cSldViewPr snapToGrid="0" showGuides="1">
      <p:cViewPr>
        <p:scale>
          <a:sx n="66" d="100"/>
          <a:sy n="66" d="100"/>
        </p:scale>
        <p:origin x="720" y="156"/>
      </p:cViewPr>
      <p:guideLst>
        <p:guide orient="horz" pos="22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font" Target="fonts/font1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5" Type="http://schemas.openxmlformats.org/officeDocument/2006/relationships/theme" Target="../theme/theme8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11.png"/><Relationship Id="rId7" Type="http://schemas.microsoft.com/office/2007/relationships/media" Target="file:///C:\CloudMusic\Kano%20-%20&#21476;&#39118;&#32431;&#38899;&#20048;demo.mp3" TargetMode="External"/><Relationship Id="rId6" Type="http://schemas.openxmlformats.org/officeDocument/2006/relationships/audi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37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1.xml"/><Relationship Id="rId4" Type="http://schemas.openxmlformats.org/officeDocument/2006/relationships/image" Target="../media/image25.png"/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37.xml"/><Relationship Id="rId5" Type="http://schemas.openxmlformats.org/officeDocument/2006/relationships/image" Target="../media/image26.jpeg"/><Relationship Id="rId4" Type="http://schemas.openxmlformats.org/officeDocument/2006/relationships/image" Target="../media/image8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7.xml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7.xml"/><Relationship Id="rId5" Type="http://schemas.openxmlformats.org/officeDocument/2006/relationships/image" Target="../media/image8.png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4"/>
          <p:cNvGrpSpPr/>
          <p:nvPr/>
        </p:nvGrpSpPr>
        <p:grpSpPr bwMode="auto">
          <a:xfrm>
            <a:off x="2052955" y="3415665"/>
            <a:ext cx="613410" cy="1282700"/>
            <a:chOff x="0" y="0"/>
            <a:chExt cx="720080" cy="2506945"/>
          </a:xfrm>
        </p:grpSpPr>
        <p:pic>
          <p:nvPicPr>
            <p:cNvPr id="8" name="图片 5" descr="图片22.png"/>
            <p:cNvPicPr>
              <a:picLocks noChangeAspect="1" noChangeArrowheads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5000" contrast="1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20080" cy="2506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6" descr="图片23.png"/>
            <p:cNvPicPr>
              <a:picLocks noChangeAspect="1" noChangeArrowheads="1"/>
            </p:cNvPicPr>
            <p:nvPr/>
          </p:nvPicPr>
          <p:blipFill>
            <a:blip r:embed="rId3" cstate="screen">
              <a:lum bright="20000" contrast="40000"/>
            </a:blip>
            <a:srcRect/>
            <a:stretch>
              <a:fillRect/>
            </a:stretch>
          </p:blipFill>
          <p:spPr bwMode="auto">
            <a:xfrm>
              <a:off x="128586" y="216024"/>
              <a:ext cx="44747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2875280" y="3329305"/>
            <a:ext cx="4735830" cy="217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2000" dirty="0">
                <a:solidFill>
                  <a:srgbClr val="433A4B"/>
                </a:solidFill>
                <a:latin typeface="仿宋" panose="02010609060101010101" charset="-122"/>
                <a:ea typeface="仿宋" panose="02010609060101010101" charset="-122"/>
              </a:rPr>
              <a:t>皮影</a:t>
            </a:r>
            <a:endParaRPr lang="zh-CN" altLang="en-US" sz="2000" dirty="0">
              <a:solidFill>
                <a:srgbClr val="433A4B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>
                <a:solidFill>
                  <a:srgbClr val="433A4B"/>
                </a:solidFill>
                <a:latin typeface="仿宋" panose="02010609060101010101" charset="-122"/>
                <a:ea typeface="仿宋" panose="02010609060101010101" charset="-122"/>
              </a:rPr>
              <a:t>是中国民间美术</a:t>
            </a:r>
            <a:endParaRPr lang="zh-CN" altLang="en-US" sz="2000" dirty="0">
              <a:solidFill>
                <a:srgbClr val="433A4B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>
                <a:solidFill>
                  <a:srgbClr val="433A4B"/>
                </a:solidFill>
                <a:latin typeface="仿宋" panose="02010609060101010101" charset="-122"/>
                <a:ea typeface="仿宋" panose="02010609060101010101" charset="-122"/>
              </a:rPr>
              <a:t>中国传统文化</a:t>
            </a:r>
            <a:endParaRPr lang="zh-CN" altLang="en-US" sz="2000" dirty="0">
              <a:solidFill>
                <a:srgbClr val="433A4B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>
                <a:solidFill>
                  <a:srgbClr val="433A4B"/>
                </a:solidFill>
                <a:latin typeface="仿宋" panose="02010609060101010101" charset="-122"/>
                <a:ea typeface="仿宋" panose="02010609060101010101" charset="-122"/>
              </a:rPr>
              <a:t>始于西汉</a:t>
            </a:r>
            <a:endParaRPr lang="zh-CN" altLang="en-US" sz="2000" dirty="0">
              <a:solidFill>
                <a:srgbClr val="433A4B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>
                <a:solidFill>
                  <a:srgbClr val="433A4B"/>
                </a:solidFill>
                <a:latin typeface="仿宋" panose="02010609060101010101" charset="-122"/>
                <a:ea typeface="仿宋" panose="02010609060101010101" charset="-122"/>
              </a:rPr>
              <a:t>兴于唐朝</a:t>
            </a:r>
            <a:endParaRPr lang="zh-CN" altLang="en-US" sz="2000" dirty="0">
              <a:solidFill>
                <a:srgbClr val="433A4B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210000"/>
              </a:lnSpc>
            </a:pPr>
            <a:r>
              <a:rPr lang="zh-CN" altLang="en-US" sz="2000" dirty="0">
                <a:solidFill>
                  <a:srgbClr val="433A4B"/>
                </a:solidFill>
                <a:latin typeface="仿宋" panose="02010609060101010101" charset="-122"/>
                <a:ea typeface="仿宋" panose="02010609060101010101" charset="-122"/>
              </a:rPr>
              <a:t>盛于清代</a:t>
            </a:r>
            <a:endParaRPr lang="zh-CN" altLang="en-US" sz="2000" dirty="0">
              <a:solidFill>
                <a:srgbClr val="433A4B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210000"/>
              </a:lnSpc>
            </a:pPr>
            <a:r>
              <a:rPr lang="zh-CN" altLang="en-US" sz="2000" dirty="0">
                <a:solidFill>
                  <a:srgbClr val="433A4B"/>
                </a:solidFill>
                <a:latin typeface="仿宋" panose="02010609060101010101" charset="-122"/>
                <a:ea typeface="仿宋" panose="02010609060101010101" charset="-122"/>
              </a:rPr>
              <a:t>各地皮影不同</a:t>
            </a:r>
            <a:endParaRPr lang="zh-CN" altLang="en-US" sz="2000" dirty="0">
              <a:solidFill>
                <a:srgbClr val="433A4B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210000"/>
              </a:lnSpc>
            </a:pPr>
            <a:r>
              <a:rPr lang="zh-CN" altLang="en-US" sz="2000" dirty="0">
                <a:solidFill>
                  <a:srgbClr val="433A4B"/>
                </a:solidFill>
                <a:latin typeface="仿宋" panose="02010609060101010101" charset="-122"/>
                <a:ea typeface="仿宋" panose="02010609060101010101" charset="-122"/>
              </a:rPr>
              <a:t>形成不同流派</a:t>
            </a:r>
            <a:endParaRPr lang="zh-CN" altLang="en-US" sz="2000" dirty="0">
              <a:solidFill>
                <a:srgbClr val="433A4B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2955" y="3621405"/>
            <a:ext cx="613410" cy="1076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latin typeface="汉仪落花诗W" panose="00020600040101010101" charset="-122"/>
                <a:ea typeface="汉仪落花诗W" panose="00020600040101010101" charset="-122"/>
              </a:rPr>
              <a:t>皮影</a:t>
            </a:r>
            <a:endParaRPr lang="zh-CN" altLang="en-US" sz="2800">
              <a:latin typeface="汉仪落花诗W" panose="00020600040101010101" charset="-122"/>
              <a:ea typeface="汉仪落花诗W" panose="00020600040101010101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257800" y="3318510"/>
            <a:ext cx="9525" cy="1895475"/>
          </a:xfrm>
          <a:prstGeom prst="line">
            <a:avLst/>
          </a:prstGeom>
          <a:ln>
            <a:solidFill>
              <a:srgbClr val="433A4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61685" y="3318510"/>
            <a:ext cx="4445" cy="1936115"/>
          </a:xfrm>
          <a:prstGeom prst="line">
            <a:avLst/>
          </a:prstGeom>
          <a:ln>
            <a:solidFill>
              <a:srgbClr val="433A4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363970" y="3308350"/>
            <a:ext cx="10795" cy="1936115"/>
          </a:xfrm>
          <a:prstGeom prst="line">
            <a:avLst/>
          </a:prstGeom>
          <a:ln>
            <a:solidFill>
              <a:srgbClr val="433A4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021830" y="3308350"/>
            <a:ext cx="3810" cy="1956435"/>
          </a:xfrm>
          <a:prstGeom prst="line">
            <a:avLst/>
          </a:prstGeom>
          <a:ln>
            <a:solidFill>
              <a:srgbClr val="433A4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728845" y="3328670"/>
            <a:ext cx="10160" cy="1896110"/>
          </a:xfrm>
          <a:prstGeom prst="line">
            <a:avLst/>
          </a:prstGeom>
          <a:ln>
            <a:solidFill>
              <a:srgbClr val="433A4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4140200" y="3308350"/>
            <a:ext cx="8255" cy="1936115"/>
          </a:xfrm>
          <a:prstGeom prst="line">
            <a:avLst/>
          </a:prstGeom>
          <a:ln>
            <a:solidFill>
              <a:srgbClr val="433A4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3597910" y="3268345"/>
            <a:ext cx="10160" cy="1956435"/>
          </a:xfrm>
          <a:prstGeom prst="line">
            <a:avLst/>
          </a:prstGeom>
          <a:ln>
            <a:solidFill>
              <a:srgbClr val="433A4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 descr="微信图片_201901111545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5" y="1925955"/>
            <a:ext cx="3665220" cy="4023360"/>
          </a:xfrm>
          <a:prstGeom prst="rect">
            <a:avLst/>
          </a:prstGeom>
        </p:spPr>
      </p:pic>
      <p:pic>
        <p:nvPicPr>
          <p:cNvPr id="46" name="图片 45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810" y="838835"/>
            <a:ext cx="5250180" cy="1988820"/>
          </a:xfrm>
          <a:prstGeom prst="rect">
            <a:avLst/>
          </a:prstGeom>
        </p:spPr>
      </p:pic>
      <p:pic>
        <p:nvPicPr>
          <p:cNvPr id="3" name="Kano - 古风纯音乐demo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link="rId7">
                  <p14:trim end="2176.000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16210" y="5949315"/>
            <a:ext cx="495300" cy="4953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 additive="base">
                                            <p:cTn id="6" dur="94268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94500"/>
                                </p:stCondLst>
                                <p:childTnLst>
                                  <p:par>
                                    <p:cTn id="8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5000"/>
                                </p:stCondLst>
                                <p:childTnLst>
                                  <p:par>
                                    <p:cTn id="1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17" repeatCount="indefinite" fill="hold" display="1">
                      <p:stCondLst>
                        <p:cond delay="indefinite"/>
                      </p:stCondLst>
                      <p:endCondLst>
                        <p:cond evt="onNext">
                          <p:tgtEl>
                            <p:sldTgt/>
                          </p:tgtEl>
                        </p:cond>
                        <p:cond evt="onPrev">
                          <p:tgtEl>
                            <p:sldTgt/>
                          </p:tgtEl>
                        </p:cond>
                        <p:cond evt="onStopAudio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 additive="base">
                                            <p:cTn id="6" dur="94268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94500"/>
                                </p:stCondLst>
                                <p:childTnLst>
                                  <p:par>
                                    <p:cTn id="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5000"/>
                                </p:stCondLst>
                                <p:childTnLst>
                                  <p:par>
                                    <p:cTn id="1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17" repeatCount="indefinite" fill="hold" display="1">
                      <p:stCondLst>
                        <p:cond delay="indefinite"/>
                      </p:stCondLst>
                      <p:endCondLst>
                        <p:cond evt="onNext">
                          <p:tgtEl>
                            <p:sldTgt/>
                          </p:tgtEl>
                        </p:cond>
                        <p:cond evt="onPrev">
                          <p:tgtEl>
                            <p:sldTgt/>
                          </p:tgtEl>
                        </p:cond>
                        <p:cond evt="onStopAudio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304165"/>
            <a:ext cx="4423410" cy="3356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940" y="572770"/>
            <a:ext cx="3897630" cy="3965575"/>
          </a:xfrm>
          <a:prstGeom prst="rect">
            <a:avLst/>
          </a:prstGeom>
        </p:spPr>
      </p:pic>
      <p:grpSp>
        <p:nvGrpSpPr>
          <p:cNvPr id="8" name="Group 30"/>
          <p:cNvGrpSpPr/>
          <p:nvPr/>
        </p:nvGrpSpPr>
        <p:grpSpPr>
          <a:xfrm>
            <a:off x="5306395" y="1101559"/>
            <a:ext cx="2498090" cy="5255895"/>
            <a:chOff x="761097" y="1718055"/>
            <a:chExt cx="1982502" cy="41717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" name="Rounded Rectangle 5"/>
            <p:cNvSpPr/>
            <p:nvPr/>
          </p:nvSpPr>
          <p:spPr>
            <a:xfrm>
              <a:off x="990390" y="1718055"/>
              <a:ext cx="1524000" cy="1524000"/>
            </a:xfrm>
            <a:prstGeom prst="roundRect">
              <a:avLst/>
            </a:prstGeom>
            <a:blipFill rotWithShape="1">
              <a:blip r:embed="rId3"/>
              <a:stretch>
                <a:fillRect t="-6000" r="-17000" b="-12000"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Rectangle 18"/>
            <p:cNvSpPr/>
            <p:nvPr/>
          </p:nvSpPr>
          <p:spPr>
            <a:xfrm>
              <a:off x="761097" y="3242203"/>
              <a:ext cx="1982502" cy="264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marL="0" marR="0" lvl="0" indent="0" algn="l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ms-MY" sz="1600" kern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  <a:sym typeface="+mn-ea"/>
                </a:rPr>
                <a:t> </a:t>
              </a:r>
              <a:r>
                <a:rPr lang="en-US" altLang="ms-MY" sz="1600" b="1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  <a:sym typeface="+mn-ea"/>
                </a:rPr>
                <a:t>  </a:t>
              </a:r>
              <a:r>
                <a:rPr lang="zh-CN" altLang="en-US" sz="1600" b="1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  <a:sym typeface="+mn-ea"/>
                </a:rPr>
                <a:t>皮影</a:t>
              </a:r>
              <a:r>
                <a:rPr sz="1600" b="1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</a:rPr>
                <a:t>是介于似与不似之间的“不似之似”，介于真与不真之间的“不真之真”,既是“以形写神”，又是“外师造化”的产物。其色彩、线条和形体的丰富、变化，让人们心悦诚服地承认、赞美它精湛的技艺，肯定它是人类天才创造的造型艺术的代表。</a:t>
              </a:r>
              <a:endParaRPr sz="16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3286760"/>
            <a:ext cx="4533265" cy="3070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0" name="_14"/>
          <p:cNvSpPr txBox="1">
            <a:spLocks noChangeArrowheads="1"/>
          </p:cNvSpPr>
          <p:nvPr/>
        </p:nvSpPr>
        <p:spPr bwMode="auto">
          <a:xfrm>
            <a:off x="3405114" y="1657008"/>
            <a:ext cx="1038796" cy="24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000" spc="600" dirty="0">
                <a:solidFill>
                  <a:srgbClr val="433A4B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第三章</a:t>
            </a:r>
            <a:endParaRPr lang="zh-CN" altLang="en-US" sz="4000" spc="600" dirty="0">
              <a:solidFill>
                <a:srgbClr val="433A4B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cxnSp>
        <p:nvCxnSpPr>
          <p:cNvPr id="26" name="直接连接符 27"/>
          <p:cNvCxnSpPr>
            <a:cxnSpLocks noChangeShapeType="1"/>
          </p:cNvCxnSpPr>
          <p:nvPr/>
        </p:nvCxnSpPr>
        <p:spPr bwMode="auto">
          <a:xfrm flipH="1">
            <a:off x="4288155" y="1737360"/>
            <a:ext cx="6985" cy="2372995"/>
          </a:xfrm>
          <a:prstGeom prst="line">
            <a:avLst/>
          </a:prstGeom>
          <a:noFill/>
          <a:ln w="19050">
            <a:solidFill>
              <a:srgbClr val="433A4B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 11"/>
          <p:cNvSpPr>
            <a:spLocks noChangeArrowheads="1"/>
          </p:cNvSpPr>
          <p:nvPr/>
        </p:nvSpPr>
        <p:spPr bwMode="auto">
          <a:xfrm>
            <a:off x="4542774" y="1656801"/>
            <a:ext cx="5466080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200" dirty="0">
                <a:solidFill>
                  <a:srgbClr val="433A4B"/>
                </a:solidFill>
                <a:latin typeface="楷体" panose="02010609060101010101" charset="-122"/>
                <a:ea typeface="楷体" panose="02010609060101010101" charset="-122"/>
                <a:sym typeface="迷你简剪纸"/>
              </a:rPr>
              <a:t>皮影戏的传承发展</a:t>
            </a:r>
            <a:endParaRPr lang="zh-CN" altLang="en-US" sz="5200" dirty="0">
              <a:solidFill>
                <a:srgbClr val="433A4B"/>
              </a:solidFill>
              <a:latin typeface="楷体" panose="02010609060101010101" charset="-122"/>
              <a:ea typeface="楷体" panose="02010609060101010101" charset="-122"/>
              <a:sym typeface="迷你简剪纸"/>
            </a:endParaRPr>
          </a:p>
        </p:txBody>
      </p:sp>
      <p:grpSp>
        <p:nvGrpSpPr>
          <p:cNvPr id="7" name="组合 4"/>
          <p:cNvGrpSpPr/>
          <p:nvPr/>
        </p:nvGrpSpPr>
        <p:grpSpPr bwMode="auto">
          <a:xfrm>
            <a:off x="2661285" y="2139315"/>
            <a:ext cx="613410" cy="1282700"/>
            <a:chOff x="0" y="0"/>
            <a:chExt cx="720080" cy="2506945"/>
          </a:xfrm>
        </p:grpSpPr>
        <p:pic>
          <p:nvPicPr>
            <p:cNvPr id="8" name="图片 5" descr="图片22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5000" contrast="1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20080" cy="2506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图片 6" descr="图片23.png"/>
            <p:cNvPicPr>
              <a:picLocks noChangeAspect="1" noChangeArrowheads="1"/>
            </p:cNvPicPr>
            <p:nvPr/>
          </p:nvPicPr>
          <p:blipFill>
            <a:blip r:embed="rId4" cstate="screen">
              <a:lum bright="20000" contrast="40000"/>
            </a:blip>
            <a:srcRect/>
            <a:stretch>
              <a:fillRect/>
            </a:stretch>
          </p:blipFill>
          <p:spPr bwMode="auto">
            <a:xfrm>
              <a:off x="128586" y="216024"/>
              <a:ext cx="44747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2654935" y="2385695"/>
            <a:ext cx="613410" cy="1076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latin typeface="汉仪落花诗W" panose="00020600040101010101" charset="-122"/>
                <a:ea typeface="汉仪落花诗W" panose="00020600040101010101" charset="-122"/>
              </a:rPr>
              <a:t>皮影</a:t>
            </a:r>
            <a:endParaRPr lang="zh-CN" altLang="en-US" sz="2800">
              <a:latin typeface="汉仪落花诗W" panose="00020600040101010101" charset="-122"/>
              <a:ea typeface="汉仪落花诗W" panose="00020600040101010101" charset="-122"/>
            </a:endParaRPr>
          </a:p>
        </p:txBody>
      </p:sp>
      <p:pic>
        <p:nvPicPr>
          <p:cNvPr id="17" name="Picture 2" descr="中国元素－皮影图片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4" r="14820"/>
          <a:stretch>
            <a:fillRect/>
          </a:stretch>
        </p:blipFill>
        <p:spPr bwMode="auto">
          <a:xfrm>
            <a:off x="4443730" y="2694305"/>
            <a:ext cx="459867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0195" y="1181100"/>
            <a:ext cx="11582400" cy="4458018"/>
            <a:chOff x="290286" y="1162050"/>
            <a:chExt cx="11582400" cy="3524475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573496" y="4248758"/>
              <a:ext cx="5314950" cy="437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l"/>
              <a:r>
                <a:rPr lang="zh-CN" altLang="en-US" b="1" dirty="0">
                  <a:solidFill>
                    <a:srgbClr val="433A4B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传统的皮影戏在很多方面都存在着不可避免的局限性。这也是它适应如今快节奏社会最大的障碍</a:t>
              </a:r>
              <a:r>
                <a:rPr lang="zh-CN" altLang="en-US" dirty="0">
                  <a:solidFill>
                    <a:srgbClr val="433A4B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。</a:t>
              </a:r>
              <a:endParaRPr lang="en-US" altLang="zh-CN" sz="3200" dirty="0">
                <a:solidFill>
                  <a:srgbClr val="433A4B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90286" y="1162050"/>
              <a:ext cx="11582400" cy="0"/>
            </a:xfrm>
            <a:prstGeom prst="line">
              <a:avLst/>
            </a:prstGeom>
            <a:ln>
              <a:solidFill>
                <a:srgbClr val="433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reeform 17"/>
          <p:cNvSpPr/>
          <p:nvPr/>
        </p:nvSpPr>
        <p:spPr bwMode="auto">
          <a:xfrm>
            <a:off x="2332621" y="3534903"/>
            <a:ext cx="3937628" cy="805614"/>
          </a:xfrm>
          <a:custGeom>
            <a:avLst/>
            <a:gdLst>
              <a:gd name="T0" fmla="*/ 0 w 2053"/>
              <a:gd name="T1" fmla="*/ 482 h 482"/>
              <a:gd name="T2" fmla="*/ 0 w 2053"/>
              <a:gd name="T3" fmla="*/ 0 h 482"/>
              <a:gd name="T4" fmla="*/ 1893 w 2053"/>
              <a:gd name="T5" fmla="*/ 0 h 482"/>
              <a:gd name="T6" fmla="*/ 2053 w 2053"/>
              <a:gd name="T7" fmla="*/ 241 h 482"/>
              <a:gd name="T8" fmla="*/ 1893 w 2053"/>
              <a:gd name="T9" fmla="*/ 48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482">
                <a:moveTo>
                  <a:pt x="0" y="482"/>
                </a:moveTo>
                <a:lnTo>
                  <a:pt x="0" y="0"/>
                </a:lnTo>
                <a:lnTo>
                  <a:pt x="1893" y="0"/>
                </a:lnTo>
                <a:lnTo>
                  <a:pt x="2053" y="241"/>
                </a:lnTo>
                <a:lnTo>
                  <a:pt x="1893" y="4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8502" tIns="49250" rIns="98502" bIns="49250" numCol="1" anchor="t" anchorCtr="0" compatLnSpc="1"/>
          <a:lstStyle/>
          <a:p>
            <a:endParaRPr lang="id-ID" sz="1400">
              <a:latin typeface="+mn-ea"/>
            </a:endParaRPr>
          </a:p>
        </p:txBody>
      </p:sp>
      <p:sp>
        <p:nvSpPr>
          <p:cNvPr id="9" name="Rectangle 64"/>
          <p:cNvSpPr/>
          <p:nvPr/>
        </p:nvSpPr>
        <p:spPr>
          <a:xfrm>
            <a:off x="6424930" y="1531620"/>
            <a:ext cx="5352415" cy="1328420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皮影精雕细琢，巧夺天工的色彩造型倾倒了无数的艺术家，却给它的制作带来了极高的难度。一个影人的制作要包括制皮，描样，雕镂和上色等十余道工序，这些复杂的工艺足以花去一手工艺人数星期的时间，还不包括这期间因任何一个小错误而导致无法修改，前功尽弃的可能性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76"/>
          <p:cNvSpPr/>
          <p:nvPr/>
        </p:nvSpPr>
        <p:spPr>
          <a:xfrm>
            <a:off x="6510020" y="3260090"/>
            <a:ext cx="5182235" cy="2313305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皮影艺术是世代民间艺人 智慧的结晶，是中华民族珍贵的艺术瑰宝，同其他传统民间艺术一样，皮影也经历了由胜到衰的过程，许多技艺高超的皮影艺人相继去世，皮影艺人逐渐减少，大量皮影戏道具残损失落，陕西乃至国内的专业剧团寥寥无几，只在农闲时或遇红白喜事才能维持演出，青年观众越来越少。演出市场的萎缩直接威胁到这一传统民间艺术的生存。虽然陕西博物馆、民间个人尚有一些皮影艺术品收藏，但总的看来皮影艺术已处于逐渐失传的境地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26"/>
          <p:cNvSpPr>
            <a:spLocks noEditPoints="1"/>
          </p:cNvSpPr>
          <p:nvPr/>
        </p:nvSpPr>
        <p:spPr bwMode="auto">
          <a:xfrm rot="2700000">
            <a:off x="5822839" y="1826841"/>
            <a:ext cx="275092" cy="488524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rgbClr val="433A4B"/>
          </a:solidFill>
          <a:ln>
            <a:noFill/>
          </a:ln>
        </p:spPr>
        <p:txBody>
          <a:bodyPr vert="horz" wrap="square" lIns="98502" tIns="49250" rIns="98502" bIns="4925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cxnSp>
        <p:nvCxnSpPr>
          <p:cNvPr id="26" name="Straight Connector 114"/>
          <p:cNvCxnSpPr/>
          <p:nvPr/>
        </p:nvCxnSpPr>
        <p:spPr>
          <a:xfrm>
            <a:off x="6269355" y="1409700"/>
            <a:ext cx="5080" cy="142113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29" name="Straight Connector 117"/>
          <p:cNvCxnSpPr/>
          <p:nvPr/>
        </p:nvCxnSpPr>
        <p:spPr>
          <a:xfrm>
            <a:off x="6274435" y="3498850"/>
            <a:ext cx="20955" cy="1975485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53" name="Freeform 22"/>
          <p:cNvSpPr>
            <a:spLocks noEditPoints="1"/>
          </p:cNvSpPr>
          <p:nvPr/>
        </p:nvSpPr>
        <p:spPr bwMode="auto">
          <a:xfrm>
            <a:off x="5817952" y="4059904"/>
            <a:ext cx="411867" cy="429748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433A4B"/>
          </a:solidFill>
          <a:ln>
            <a:noFill/>
          </a:ln>
        </p:spPr>
        <p:txBody>
          <a:bodyPr vert="horz" wrap="square" lIns="98502" tIns="49250" rIns="98502" bIns="4925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690110" y="436880"/>
            <a:ext cx="348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皮影戏的传承发展</a:t>
            </a:r>
            <a:endParaRPr lang="zh-CN" altLang="en-US" sz="240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 b="4405"/>
          <a:stretch>
            <a:fillRect/>
          </a:stretch>
        </p:blipFill>
        <p:spPr>
          <a:xfrm>
            <a:off x="567690" y="1409700"/>
            <a:ext cx="5095875" cy="3512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0286" y="486484"/>
            <a:ext cx="11582400" cy="694616"/>
            <a:chOff x="290286" y="467434"/>
            <a:chExt cx="11582400" cy="694616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4793" y="467434"/>
              <a:ext cx="3255323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433A4B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皮影戏的传承</a:t>
              </a:r>
              <a:endParaRPr lang="zh-CN" altLang="en-US" sz="3200" dirty="0">
                <a:solidFill>
                  <a:srgbClr val="433A4B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90286" y="1162050"/>
              <a:ext cx="11582400" cy="0"/>
            </a:xfrm>
            <a:prstGeom prst="line">
              <a:avLst/>
            </a:prstGeom>
            <a:ln>
              <a:solidFill>
                <a:srgbClr val="433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8"/>
          <p:cNvGrpSpPr/>
          <p:nvPr/>
        </p:nvGrpSpPr>
        <p:grpSpPr>
          <a:xfrm>
            <a:off x="5751830" y="1776730"/>
            <a:ext cx="5765165" cy="4065905"/>
            <a:chOff x="4943871" y="1701800"/>
            <a:chExt cx="6552804" cy="4390504"/>
          </a:xfrm>
          <a:noFill/>
        </p:grpSpPr>
        <p:sp>
          <p:nvSpPr>
            <p:cNvPr id="7" name="3"/>
            <p:cNvSpPr/>
            <p:nvPr/>
          </p:nvSpPr>
          <p:spPr>
            <a:xfrm>
              <a:off x="5447928" y="1701800"/>
              <a:ext cx="6048747" cy="4390504"/>
            </a:xfrm>
            <a:prstGeom prst="rect">
              <a:avLst/>
            </a:prstGeom>
            <a:grpFill/>
            <a:ln>
              <a:solidFill>
                <a:srgbClr val="433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25"/>
            <p:cNvSpPr/>
            <p:nvPr/>
          </p:nvSpPr>
          <p:spPr>
            <a:xfrm rot="16200000">
              <a:off x="3000647" y="3645024"/>
              <a:ext cx="4390504" cy="504056"/>
            </a:xfrm>
            <a:custGeom>
              <a:avLst/>
              <a:gdLst>
                <a:gd name="connsiteX0" fmla="*/ 4390504 w 4390504"/>
                <a:gd name="connsiteY0" fmla="*/ 216024 h 504056"/>
                <a:gd name="connsiteX1" fmla="*/ 4390504 w 4390504"/>
                <a:gd name="connsiteY1" fmla="*/ 504056 h 504056"/>
                <a:gd name="connsiteX2" fmla="*/ 0 w 4390504"/>
                <a:gd name="connsiteY2" fmla="*/ 504056 h 504056"/>
                <a:gd name="connsiteX3" fmla="*/ 0 w 4390504"/>
                <a:gd name="connsiteY3" fmla="*/ 216024 h 504056"/>
                <a:gd name="connsiteX4" fmla="*/ 1985629 w 4390504"/>
                <a:gd name="connsiteY4" fmla="*/ 216024 h 504056"/>
                <a:gd name="connsiteX5" fmla="*/ 2195252 w 4390504"/>
                <a:gd name="connsiteY5" fmla="*/ 0 h 504056"/>
                <a:gd name="connsiteX6" fmla="*/ 2404874 w 4390504"/>
                <a:gd name="connsiteY6" fmla="*/ 216024 h 5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504" h="504056">
                  <a:moveTo>
                    <a:pt x="4390504" y="216024"/>
                  </a:moveTo>
                  <a:lnTo>
                    <a:pt x="4390504" y="504056"/>
                  </a:lnTo>
                  <a:lnTo>
                    <a:pt x="0" y="504056"/>
                  </a:lnTo>
                  <a:lnTo>
                    <a:pt x="0" y="216024"/>
                  </a:lnTo>
                  <a:lnTo>
                    <a:pt x="1985629" y="216024"/>
                  </a:lnTo>
                  <a:lnTo>
                    <a:pt x="2195252" y="0"/>
                  </a:lnTo>
                  <a:lnTo>
                    <a:pt x="2404874" y="216024"/>
                  </a:lnTo>
                  <a:close/>
                </a:path>
              </a:pathLst>
            </a:custGeom>
            <a:solidFill>
              <a:srgbClr val="433A4B"/>
            </a:solidFill>
            <a:ln>
              <a:solidFill>
                <a:srgbClr val="433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13" name="30"/>
          <p:cNvCxnSpPr/>
          <p:nvPr/>
        </p:nvCxnSpPr>
        <p:spPr>
          <a:xfrm flipV="1">
            <a:off x="6640830" y="2042795"/>
            <a:ext cx="4741545" cy="29845"/>
          </a:xfrm>
          <a:prstGeom prst="line">
            <a:avLst/>
          </a:prstGeom>
          <a:ln w="12700">
            <a:solidFill>
              <a:srgbClr val="433A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31"/>
          <p:cNvCxnSpPr/>
          <p:nvPr/>
        </p:nvCxnSpPr>
        <p:spPr>
          <a:xfrm flipV="1">
            <a:off x="6613525" y="5713730"/>
            <a:ext cx="4638675" cy="19685"/>
          </a:xfrm>
          <a:prstGeom prst="line">
            <a:avLst/>
          </a:prstGeom>
          <a:ln w="12700">
            <a:solidFill>
              <a:srgbClr val="433A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473825" y="2156460"/>
            <a:ext cx="50431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 </a:t>
            </a:r>
            <a:r>
              <a:rPr lang="zh-CN" altLang="en-US" sz="2000"/>
              <a:t>皮影戏是我国民间古老的传统艺术，2011年入选人类非物质文化遗产代表作名录。</a:t>
            </a:r>
            <a:endParaRPr lang="zh-CN" altLang="en-US" sz="2000"/>
          </a:p>
          <a:p>
            <a:r>
              <a:rPr lang="zh-CN" altLang="en-US" sz="2000"/>
              <a:t>     我国各地共有30多种皮影戏被列入各级非遗名录，这对于皮影艺术的保护、传承、发展起到了非常重要的作用。继承优秀传统是皮影戏发展的重要基础，与时俱进、发展创新是皮影戏发展的必然方向。</a:t>
            </a:r>
            <a:endParaRPr lang="zh-CN" altLang="en-US" sz="2000"/>
          </a:p>
          <a:p>
            <a:r>
              <a:rPr lang="zh-CN" altLang="en-US" sz="2000"/>
              <a:t>      希望在继承传统的基础上，积极探索皮影戏的新时代发展路径，既能产生蕴含传统文化内涵、地方特色浓郁的剧目，又能有反映当代生活、融入时代精神的创新剧目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" y="1753870"/>
            <a:ext cx="5113655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60"/>
          <p:cNvSpPr txBox="1">
            <a:spLocks noChangeArrowheads="1"/>
          </p:cNvSpPr>
          <p:nvPr/>
        </p:nvSpPr>
        <p:spPr bwMode="auto">
          <a:xfrm>
            <a:off x="3525274" y="2896340"/>
            <a:ext cx="615720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6600" dirty="0">
                <a:solidFill>
                  <a:srgbClr val="433A4B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谢谢您的观看</a:t>
            </a:r>
            <a:r>
              <a:rPr lang="en-US" altLang="zh-CN" sz="6600" dirty="0">
                <a:solidFill>
                  <a:srgbClr val="433A4B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!</a:t>
            </a:r>
            <a:endParaRPr lang="zh-CN" altLang="en-US" sz="6600" dirty="0">
              <a:solidFill>
                <a:srgbClr val="433A4B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grpSp>
        <p:nvGrpSpPr>
          <p:cNvPr id="7" name="组合 4"/>
          <p:cNvGrpSpPr/>
          <p:nvPr/>
        </p:nvGrpSpPr>
        <p:grpSpPr bwMode="auto">
          <a:xfrm>
            <a:off x="2761615" y="2685415"/>
            <a:ext cx="613410" cy="1282700"/>
            <a:chOff x="0" y="0"/>
            <a:chExt cx="720080" cy="2506945"/>
          </a:xfrm>
        </p:grpSpPr>
        <p:pic>
          <p:nvPicPr>
            <p:cNvPr id="8" name="图片 5" descr="图片22.png"/>
            <p:cNvPicPr>
              <a:picLocks noChangeAspect="1" noChangeArrowheads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5000" contrast="1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20080" cy="2506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图片 6" descr="图片23.png"/>
            <p:cNvPicPr>
              <a:picLocks noChangeAspect="1" noChangeArrowheads="1"/>
            </p:cNvPicPr>
            <p:nvPr/>
          </p:nvPicPr>
          <p:blipFill>
            <a:blip r:embed="rId3" cstate="screen">
              <a:lum bright="20000" contrast="40000"/>
            </a:blip>
            <a:srcRect/>
            <a:stretch>
              <a:fillRect/>
            </a:stretch>
          </p:blipFill>
          <p:spPr bwMode="auto">
            <a:xfrm>
              <a:off x="128586" y="216024"/>
              <a:ext cx="44747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2755265" y="2891155"/>
            <a:ext cx="613410" cy="1076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latin typeface="汉仪落花诗W" panose="00020600040101010101" charset="-122"/>
                <a:ea typeface="汉仪落花诗W" panose="00020600040101010101" charset="-122"/>
              </a:rPr>
              <a:t>皮影</a:t>
            </a:r>
            <a:endParaRPr lang="zh-CN" altLang="en-US" sz="2800">
              <a:latin typeface="汉仪落花诗W" panose="00020600040101010101" charset="-122"/>
              <a:ea typeface="汉仪落花诗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895223" y="1804909"/>
            <a:ext cx="4170763" cy="619754"/>
            <a:chOff x="1491415" y="2438323"/>
            <a:chExt cx="5421780" cy="732230"/>
          </a:xfrm>
        </p:grpSpPr>
        <p:sp>
          <p:nvSpPr>
            <p:cNvPr id="25" name="_14"/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3200" spc="600" dirty="0">
                  <a:solidFill>
                    <a:srgbClr val="433A4B"/>
                  </a:solidFill>
                  <a:latin typeface="Don't Forget" panose="02000000000000000000" pitchFamily="2" charset="0"/>
                  <a:ea typeface="微软雅黑" panose="020B0503020204020204" pitchFamily="34" charset="-122"/>
                </a:rPr>
                <a:t>01</a:t>
              </a:r>
              <a:endParaRPr lang="zh-CN" altLang="zh-CN" sz="3200" spc="600" dirty="0">
                <a:solidFill>
                  <a:srgbClr val="433A4B"/>
                </a:solidFill>
                <a:latin typeface="Don't Forget" panose="02000000000000000000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415924" y="2450170"/>
              <a:ext cx="4497271" cy="670383"/>
              <a:chOff x="2533733" y="1343047"/>
              <a:chExt cx="4497271" cy="670383"/>
            </a:xfrm>
          </p:grpSpPr>
          <p:sp>
            <p:nvSpPr>
              <p:cNvPr id="27" name="矩形 26"/>
              <p:cNvSpPr/>
              <p:nvPr/>
            </p:nvSpPr>
            <p:spPr bwMode="auto">
              <a:xfrm>
                <a:off x="2809324" y="1343047"/>
                <a:ext cx="2938766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433A4B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皮影戏的介绍</a:t>
                </a:r>
                <a:endParaRPr lang="zh-CN" altLang="en-US" sz="2400" dirty="0">
                  <a:solidFill>
                    <a:srgbClr val="433A4B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pic>
            <p:nvPicPr>
              <p:cNvPr id="28" name="图片 28" descr="C_108.jpg"/>
              <p:cNvPicPr>
                <a:picLocks noChangeAspect="1"/>
              </p:cNvPicPr>
              <p:nvPr/>
            </p:nvPicPr>
            <p:blipFill>
              <a:blip r:embed="rId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533733" y="1875776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9" name="组合 28"/>
          <p:cNvGrpSpPr/>
          <p:nvPr/>
        </p:nvGrpSpPr>
        <p:grpSpPr>
          <a:xfrm>
            <a:off x="4895223" y="2991310"/>
            <a:ext cx="4170763" cy="619754"/>
            <a:chOff x="1491415" y="2438323"/>
            <a:chExt cx="5421780" cy="732230"/>
          </a:xfrm>
        </p:grpSpPr>
        <p:sp>
          <p:nvSpPr>
            <p:cNvPr id="30" name="_14"/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3200" spc="600" dirty="0">
                  <a:solidFill>
                    <a:srgbClr val="433A4B"/>
                  </a:solidFill>
                  <a:latin typeface="Don't Forget" panose="02000000000000000000" pitchFamily="2" charset="0"/>
                  <a:ea typeface="微软雅黑" panose="020B0503020204020204" pitchFamily="34" charset="-122"/>
                </a:rPr>
                <a:t>02</a:t>
              </a:r>
              <a:endParaRPr lang="zh-CN" altLang="zh-CN" sz="3200" spc="600" dirty="0">
                <a:solidFill>
                  <a:srgbClr val="433A4B"/>
                </a:solidFill>
                <a:latin typeface="Don't Forget" panose="02000000000000000000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415924" y="2450170"/>
              <a:ext cx="4497271" cy="670383"/>
              <a:chOff x="2533733" y="1343047"/>
              <a:chExt cx="4497271" cy="670383"/>
            </a:xfrm>
          </p:grpSpPr>
          <p:sp>
            <p:nvSpPr>
              <p:cNvPr id="32" name="矩形 31"/>
              <p:cNvSpPr/>
              <p:nvPr/>
            </p:nvSpPr>
            <p:spPr bwMode="auto">
              <a:xfrm>
                <a:off x="2809324" y="1343047"/>
                <a:ext cx="3418922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433A4B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皮影戏的展示</a:t>
                </a:r>
                <a:endParaRPr lang="zh-CN" altLang="en-US" sz="2400" dirty="0">
                  <a:solidFill>
                    <a:srgbClr val="433A4B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pic>
            <p:nvPicPr>
              <p:cNvPr id="33" name="图片 28" descr="C_108.jpg"/>
              <p:cNvPicPr>
                <a:picLocks noChangeAspect="1"/>
              </p:cNvPicPr>
              <p:nvPr/>
            </p:nvPicPr>
            <p:blipFill>
              <a:blip r:embed="rId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533733" y="1875776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4" name="组合 33"/>
          <p:cNvGrpSpPr/>
          <p:nvPr/>
        </p:nvGrpSpPr>
        <p:grpSpPr>
          <a:xfrm>
            <a:off x="4863473" y="4149321"/>
            <a:ext cx="4170763" cy="619754"/>
            <a:chOff x="1491415" y="2438323"/>
            <a:chExt cx="5421780" cy="732230"/>
          </a:xfrm>
        </p:grpSpPr>
        <p:sp>
          <p:nvSpPr>
            <p:cNvPr id="37" name="_14"/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3200" spc="600" dirty="0">
                  <a:solidFill>
                    <a:srgbClr val="433A4B"/>
                  </a:solidFill>
                  <a:latin typeface="Don't Forget" panose="02000000000000000000" pitchFamily="2" charset="0"/>
                  <a:ea typeface="微软雅黑" panose="020B0503020204020204" pitchFamily="34" charset="-122"/>
                </a:rPr>
                <a:t>03</a:t>
              </a:r>
              <a:endParaRPr lang="zh-CN" altLang="zh-CN" sz="3200" spc="600" dirty="0">
                <a:solidFill>
                  <a:srgbClr val="433A4B"/>
                </a:solidFill>
                <a:latin typeface="Don't Forget" panose="02000000000000000000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415924" y="2450170"/>
              <a:ext cx="4497271" cy="670383"/>
              <a:chOff x="2533733" y="1343047"/>
              <a:chExt cx="4497271" cy="670383"/>
            </a:xfrm>
          </p:grpSpPr>
          <p:sp>
            <p:nvSpPr>
              <p:cNvPr id="39" name="矩形 38"/>
              <p:cNvSpPr/>
              <p:nvPr/>
            </p:nvSpPr>
            <p:spPr bwMode="auto">
              <a:xfrm>
                <a:off x="2809324" y="1343047"/>
                <a:ext cx="3418922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433A4B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皮影戏的传承介绍</a:t>
                </a:r>
                <a:endParaRPr lang="zh-CN" altLang="en-US" sz="2400" dirty="0">
                  <a:solidFill>
                    <a:srgbClr val="433A4B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pic>
            <p:nvPicPr>
              <p:cNvPr id="59" name="图片 28" descr="C_108.jpg"/>
              <p:cNvPicPr>
                <a:picLocks noChangeAspect="1"/>
              </p:cNvPicPr>
              <p:nvPr/>
            </p:nvPicPr>
            <p:blipFill>
              <a:blip r:embed="rId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533733" y="1875776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5" name="_14"/>
          <p:cNvSpPr txBox="1">
            <a:spLocks noChangeArrowheads="1"/>
          </p:cNvSpPr>
          <p:nvPr/>
        </p:nvSpPr>
        <p:spPr bwMode="auto">
          <a:xfrm>
            <a:off x="3454165" y="2321248"/>
            <a:ext cx="1038796" cy="90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600" spc="600" dirty="0">
                <a:solidFill>
                  <a:srgbClr val="433A4B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目</a:t>
            </a:r>
            <a:endParaRPr lang="zh-CN" sz="6600" spc="600" dirty="0">
              <a:solidFill>
                <a:srgbClr val="433A4B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cxnSp>
        <p:nvCxnSpPr>
          <p:cNvPr id="66" name="直接连接符 27"/>
          <p:cNvCxnSpPr>
            <a:cxnSpLocks noChangeShapeType="1"/>
          </p:cNvCxnSpPr>
          <p:nvPr/>
        </p:nvCxnSpPr>
        <p:spPr bwMode="auto">
          <a:xfrm flipH="1">
            <a:off x="4553585" y="1718310"/>
            <a:ext cx="14605" cy="3165475"/>
          </a:xfrm>
          <a:prstGeom prst="line">
            <a:avLst/>
          </a:prstGeom>
          <a:noFill/>
          <a:ln w="19050">
            <a:solidFill>
              <a:srgbClr val="433A4B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_14"/>
          <p:cNvSpPr txBox="1">
            <a:spLocks noChangeArrowheads="1"/>
          </p:cNvSpPr>
          <p:nvPr/>
        </p:nvSpPr>
        <p:spPr bwMode="auto">
          <a:xfrm>
            <a:off x="3454400" y="3331845"/>
            <a:ext cx="1036955" cy="93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600" spc="600" dirty="0">
                <a:solidFill>
                  <a:srgbClr val="433A4B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录</a:t>
            </a:r>
            <a:endParaRPr lang="zh-CN" altLang="zh-CN" sz="6600" spc="600" dirty="0">
              <a:solidFill>
                <a:srgbClr val="433A4B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pic>
        <p:nvPicPr>
          <p:cNvPr id="2" name="图片 1" descr="微信图片_20190111162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1814830"/>
            <a:ext cx="3017520" cy="2979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/>
      <p:bldP spid="6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0" name="_14"/>
          <p:cNvSpPr txBox="1">
            <a:spLocks noChangeArrowheads="1"/>
          </p:cNvSpPr>
          <p:nvPr/>
        </p:nvSpPr>
        <p:spPr bwMode="auto">
          <a:xfrm>
            <a:off x="3685149" y="2168818"/>
            <a:ext cx="1038796" cy="24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000" spc="600" dirty="0">
                <a:solidFill>
                  <a:srgbClr val="433A4B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第一章</a:t>
            </a:r>
            <a:endParaRPr lang="zh-CN" altLang="en-US" sz="4000" spc="600" dirty="0">
              <a:solidFill>
                <a:srgbClr val="433A4B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cxnSp>
        <p:nvCxnSpPr>
          <p:cNvPr id="26" name="直接连接符 27"/>
          <p:cNvCxnSpPr>
            <a:cxnSpLocks noChangeShapeType="1"/>
          </p:cNvCxnSpPr>
          <p:nvPr/>
        </p:nvCxnSpPr>
        <p:spPr bwMode="auto">
          <a:xfrm flipH="1">
            <a:off x="4736465" y="2209165"/>
            <a:ext cx="6985" cy="2372995"/>
          </a:xfrm>
          <a:prstGeom prst="line">
            <a:avLst/>
          </a:prstGeom>
          <a:noFill/>
          <a:ln w="19050">
            <a:solidFill>
              <a:srgbClr val="433A4B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 11"/>
          <p:cNvSpPr>
            <a:spLocks noChangeArrowheads="1"/>
          </p:cNvSpPr>
          <p:nvPr/>
        </p:nvSpPr>
        <p:spPr bwMode="auto">
          <a:xfrm>
            <a:off x="5244449" y="2425151"/>
            <a:ext cx="4145280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200" dirty="0">
                <a:solidFill>
                  <a:srgbClr val="433A4B"/>
                </a:solidFill>
                <a:latin typeface="楷体" panose="02010609060101010101" charset="-122"/>
                <a:ea typeface="楷体" panose="02010609060101010101" charset="-122"/>
                <a:sym typeface="迷你简剪纸"/>
              </a:rPr>
              <a:t>皮影戏的介绍</a:t>
            </a:r>
            <a:endParaRPr lang="zh-CN" altLang="en-US" sz="5200" dirty="0">
              <a:solidFill>
                <a:srgbClr val="433A4B"/>
              </a:solidFill>
              <a:latin typeface="楷体" panose="02010609060101010101" charset="-122"/>
              <a:ea typeface="楷体" panose="02010609060101010101" charset="-122"/>
              <a:sym typeface="迷你简剪纸"/>
            </a:endParaRPr>
          </a:p>
        </p:txBody>
      </p:sp>
      <p:pic>
        <p:nvPicPr>
          <p:cNvPr id="18" name="Picture 2" descr="中国元素--皮影图片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3E3EF"/>
              </a:clrFrom>
              <a:clrTo>
                <a:srgbClr val="E3E3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55" r="5785"/>
          <a:stretch>
            <a:fillRect/>
          </a:stretch>
        </p:blipFill>
        <p:spPr bwMode="auto">
          <a:xfrm>
            <a:off x="5076190" y="3316605"/>
            <a:ext cx="4145280" cy="150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4"/>
          <p:cNvGrpSpPr/>
          <p:nvPr/>
        </p:nvGrpSpPr>
        <p:grpSpPr bwMode="auto">
          <a:xfrm>
            <a:off x="3071495" y="2694305"/>
            <a:ext cx="613410" cy="1282700"/>
            <a:chOff x="0" y="0"/>
            <a:chExt cx="720080" cy="2506945"/>
          </a:xfrm>
        </p:grpSpPr>
        <p:pic>
          <p:nvPicPr>
            <p:cNvPr id="8" name="图片 5" descr="图片22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5000" contrast="1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20080" cy="2506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图片 6" descr="图片23.png"/>
            <p:cNvPicPr>
              <a:picLocks noChangeAspect="1" noChangeArrowheads="1"/>
            </p:cNvPicPr>
            <p:nvPr/>
          </p:nvPicPr>
          <p:blipFill>
            <a:blip r:embed="rId5" cstate="screen">
              <a:lum bright="20000" contrast="40000"/>
            </a:blip>
            <a:srcRect/>
            <a:stretch>
              <a:fillRect/>
            </a:stretch>
          </p:blipFill>
          <p:spPr bwMode="auto">
            <a:xfrm>
              <a:off x="128586" y="216024"/>
              <a:ext cx="44747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3065145" y="2891155"/>
            <a:ext cx="613410" cy="1076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latin typeface="汉仪落花诗W" panose="00020600040101010101" charset="-122"/>
                <a:ea typeface="汉仪落花诗W" panose="00020600040101010101" charset="-122"/>
              </a:rPr>
              <a:t>皮影</a:t>
            </a:r>
            <a:endParaRPr lang="zh-CN" altLang="en-US" sz="2800">
              <a:latin typeface="汉仪落花诗W" panose="00020600040101010101" charset="-122"/>
              <a:ea typeface="汉仪落花诗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0286" y="486484"/>
            <a:ext cx="11582400" cy="694616"/>
            <a:chOff x="290286" y="467434"/>
            <a:chExt cx="11582400" cy="694616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4793" y="467434"/>
              <a:ext cx="3255323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rgbClr val="433A4B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90286" y="1162050"/>
              <a:ext cx="11582400" cy="0"/>
            </a:xfrm>
            <a:prstGeom prst="line">
              <a:avLst/>
            </a:prstGeom>
            <a:ln>
              <a:solidFill>
                <a:srgbClr val="433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接连接符 4"/>
          <p:cNvCxnSpPr/>
          <p:nvPr/>
        </p:nvCxnSpPr>
        <p:spPr>
          <a:xfrm>
            <a:off x="5923648" y="2019205"/>
            <a:ext cx="0" cy="2485205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774695" y="2019205"/>
            <a:ext cx="0" cy="2485205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625743" y="2019205"/>
            <a:ext cx="0" cy="2485205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476791" y="2019205"/>
            <a:ext cx="0" cy="2485205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7"/>
          <p:cNvSpPr/>
          <p:nvPr/>
        </p:nvSpPr>
        <p:spPr>
          <a:xfrm>
            <a:off x="5480685" y="6093460"/>
            <a:ext cx="5991860" cy="10287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0 h 0"/>
              <a:gd name="connsiteX1-45" fmla="*/ 2520280 w 2520280"/>
              <a:gd name="connsiteY1-46" fmla="*/ 0 h 0"/>
              <a:gd name="connsiteX2-47" fmla="*/ 0 w 2520280"/>
              <a:gd name="connsiteY2-48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0280"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A266"/>
          </a:solidFill>
          <a:ln w="38100" cap="sq">
            <a:solidFill>
              <a:srgbClr val="433A4B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9" rIns="0" bIns="45729" anchor="b"/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rgbClr val="4D4D4D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76800" y="1583690"/>
            <a:ext cx="604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568190" y="440690"/>
            <a:ext cx="3735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皮影戏的古往今来</a:t>
            </a:r>
            <a:endParaRPr lang="en-US" altLang="zh-CN" sz="3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0" y="1374775"/>
            <a:ext cx="4125595" cy="44189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80685" y="1374775"/>
            <a:ext cx="59924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/>
              <a:t>       </a:t>
            </a:r>
            <a:r>
              <a:rPr lang="zh-CN" altLang="en-US" sz="2000"/>
              <a:t>我</a:t>
            </a:r>
            <a:r>
              <a:rPr lang="en-US" altLang="zh-CN" sz="2000"/>
              <a:t>国影戏不但历史悠久、成就突出，而且分布非常广泛，几乎遍布祖国大地的每个角落。历史文献记载与田野调查资料表明，我国北到黑龙江，南达广东，西至新疆，东迄台湾，都曾有影戏流传千年沧桑的时间历程、万里无垠的空间范围，使得龙生九子、同源异流的文化现象得以出现。   </a:t>
            </a:r>
            <a:endParaRPr lang="en-US" altLang="zh-CN" sz="2000"/>
          </a:p>
          <a:p>
            <a:pPr>
              <a:lnSpc>
                <a:spcPct val="120000"/>
              </a:lnSpc>
            </a:pPr>
            <a:r>
              <a:rPr lang="en-US" altLang="zh-CN" sz="2000"/>
              <a:t>        不同的历史渊源、地缘与风格所铸就的不同影戏流派，让这门古老的光影艺术异彩纷呈，令人如行山阴道上，目不暇接</a:t>
            </a:r>
            <a:r>
              <a:rPr lang="zh-CN" altLang="en-US" sz="2000"/>
              <a:t>，这种典型的非物质文化遗产，以口传身授的形式在民间流传。在它面前，时间仿佛凝固了，一种“借光显影”的特殊的戏剧艺术穿越古今，使人生的几十年显得那么微不足道。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0286" y="486484"/>
            <a:ext cx="11582400" cy="694616"/>
            <a:chOff x="290286" y="467434"/>
            <a:chExt cx="11582400" cy="694616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4793" y="467434"/>
              <a:ext cx="3255323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rgbClr val="433A4B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90286" y="1162050"/>
              <a:ext cx="11582400" cy="0"/>
            </a:xfrm>
            <a:prstGeom prst="line">
              <a:avLst/>
            </a:prstGeom>
            <a:ln>
              <a:solidFill>
                <a:srgbClr val="433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接连接符 4"/>
          <p:cNvCxnSpPr/>
          <p:nvPr/>
        </p:nvCxnSpPr>
        <p:spPr>
          <a:xfrm>
            <a:off x="5923648" y="2019205"/>
            <a:ext cx="0" cy="2485205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774695" y="2019205"/>
            <a:ext cx="0" cy="2485205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625743" y="2019205"/>
            <a:ext cx="0" cy="2485205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476791" y="2019205"/>
            <a:ext cx="0" cy="2485205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7"/>
          <p:cNvSpPr/>
          <p:nvPr/>
        </p:nvSpPr>
        <p:spPr>
          <a:xfrm>
            <a:off x="4773930" y="5763260"/>
            <a:ext cx="5991860" cy="10287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0 h 0"/>
              <a:gd name="connsiteX1-45" fmla="*/ 2520280 w 2520280"/>
              <a:gd name="connsiteY1-46" fmla="*/ 0 h 0"/>
              <a:gd name="connsiteX2-47" fmla="*/ 0 w 2520280"/>
              <a:gd name="connsiteY2-48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0280"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A266"/>
          </a:solidFill>
          <a:ln w="38100" cap="sq">
            <a:solidFill>
              <a:srgbClr val="433A4B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9" rIns="0" bIns="45729" anchor="b"/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rgbClr val="4D4D4D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76800" y="1583690"/>
            <a:ext cx="6044565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皮影戏(Shadow Puppets)，又称“影子戏”或“灯影戏”，是一种以兽皮或纸板做成的人物剪影以表演故事的民间戏剧。表演时，艺人们在白色幕布后面，一边操纵影人，一边用当地流行的曲调讲述故事，同时配以打击乐器和弦乐，有浓厚的乡土气息。其流行范围极为广泛，并因各地所演的声腔不同而形成多种多样的皮影戏。</a:t>
            </a:r>
            <a:endParaRPr lang="zh-CN" altLang="en-US" sz="2000"/>
          </a:p>
          <a:p>
            <a:r>
              <a:rPr lang="zh-CN" altLang="en-US" sz="2000"/>
              <a:t>皮影戏是中国民间古老的传统艺术，老北京人都叫它“驴皮影”。据史书记载，皮影戏始于西汉，兴于唐朝，盛于清代，元代时期传至西亚和欧洲，可谓历史悠久，源远流长。 </a:t>
            </a:r>
            <a:endParaRPr lang="zh-CN" altLang="en-US" sz="2000"/>
          </a:p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577715" y="44069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皮影的表演形式</a:t>
            </a:r>
            <a:endParaRPr lang="en-US" altLang="zh-CN" sz="320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790" y="1358265"/>
            <a:ext cx="3612515" cy="4246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0286" y="486484"/>
            <a:ext cx="11582400" cy="694616"/>
            <a:chOff x="290286" y="467434"/>
            <a:chExt cx="11582400" cy="694616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4793" y="467434"/>
              <a:ext cx="3255323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433A4B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皮影戏的流派</a:t>
              </a:r>
              <a:endParaRPr lang="zh-CN" altLang="en-US" sz="3200" dirty="0">
                <a:solidFill>
                  <a:srgbClr val="433A4B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90286" y="1162050"/>
              <a:ext cx="11582400" cy="0"/>
            </a:xfrm>
            <a:prstGeom prst="line">
              <a:avLst/>
            </a:prstGeom>
            <a:ln>
              <a:solidFill>
                <a:srgbClr val="433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>
            <a:off x="5206365" y="1244600"/>
            <a:ext cx="10160" cy="50374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l="4347" r="8480"/>
          <a:stretch>
            <a:fillRect/>
          </a:stretch>
        </p:blipFill>
        <p:spPr>
          <a:xfrm>
            <a:off x="784225" y="1453515"/>
            <a:ext cx="4117975" cy="454088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455920" y="1527175"/>
            <a:ext cx="593598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/>
              <a:t>       </a:t>
            </a:r>
            <a:r>
              <a:rPr lang="en-US" altLang="zh-CN" sz="2000"/>
              <a:t> </a:t>
            </a:r>
            <a:r>
              <a:rPr lang="zh-CN" altLang="en-US" sz="2000"/>
              <a:t>由于皮影戏在中国流传地域广阔，在不同区域的长期演化过程中，形成了不同流派。</a:t>
            </a:r>
            <a:endParaRPr lang="zh-CN" altLang="en-US" sz="2000"/>
          </a:p>
          <a:p>
            <a:pPr>
              <a:lnSpc>
                <a:spcPct val="110000"/>
              </a:lnSpc>
            </a:pPr>
            <a:r>
              <a:rPr lang="zh-CN" altLang="en-US" sz="2000"/>
              <a:t>       常见有四川皮影、湖北皮影、湖南皮影、北京皮影、唐山皮影、山东皮影、山西皮影、青海皮影、宁夏皮影、陕西皮影，以及川北皮影、陇东皮影等风格各具特色的地方皮影。各地皮影的音乐唱腔风格与韵律都吸收了各自地方戏曲、曲艺、民歌小调、音乐体系的精华，从而形成了溢彩纷呈的众多流派。</a:t>
            </a:r>
            <a:endParaRPr lang="zh-CN" altLang="en-US" sz="2000"/>
          </a:p>
          <a:p>
            <a:pPr>
              <a:lnSpc>
                <a:spcPct val="110000"/>
              </a:lnSpc>
            </a:pPr>
            <a:r>
              <a:rPr lang="zh-CN" altLang="en-US" sz="2000"/>
              <a:t>        河北、北京、东北、山东一带的各路皮影唱腔，虽同源于冀东滦州的乐亭影调，但各自的唱腔分别在京剧、落子、大鼓、梆子和民间歌调的滋润之下，又形成了不同的流派。流畅的平调、华丽的花调、凄哀的悲调不一而足。而其中唐滦地区的掐嗓唱法十分独特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0" name="_14"/>
          <p:cNvSpPr txBox="1">
            <a:spLocks noChangeArrowheads="1"/>
          </p:cNvSpPr>
          <p:nvPr/>
        </p:nvSpPr>
        <p:spPr bwMode="auto">
          <a:xfrm>
            <a:off x="3685149" y="2168818"/>
            <a:ext cx="1038796" cy="24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000" spc="600" dirty="0">
                <a:solidFill>
                  <a:srgbClr val="433A4B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第二章</a:t>
            </a:r>
            <a:endParaRPr lang="zh-CN" altLang="en-US" sz="4000" spc="600" dirty="0">
              <a:solidFill>
                <a:srgbClr val="433A4B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cxnSp>
        <p:nvCxnSpPr>
          <p:cNvPr id="26" name="直接连接符 27"/>
          <p:cNvCxnSpPr>
            <a:cxnSpLocks noChangeShapeType="1"/>
          </p:cNvCxnSpPr>
          <p:nvPr/>
        </p:nvCxnSpPr>
        <p:spPr bwMode="auto">
          <a:xfrm flipH="1">
            <a:off x="4736465" y="2209165"/>
            <a:ext cx="6985" cy="2372995"/>
          </a:xfrm>
          <a:prstGeom prst="line">
            <a:avLst/>
          </a:prstGeom>
          <a:noFill/>
          <a:ln w="19050">
            <a:solidFill>
              <a:srgbClr val="433A4B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 11"/>
          <p:cNvSpPr>
            <a:spLocks noChangeArrowheads="1"/>
          </p:cNvSpPr>
          <p:nvPr/>
        </p:nvSpPr>
        <p:spPr bwMode="auto">
          <a:xfrm>
            <a:off x="5244449" y="2425151"/>
            <a:ext cx="4145280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200" dirty="0">
                <a:solidFill>
                  <a:srgbClr val="433A4B"/>
                </a:solidFill>
                <a:latin typeface="楷体" panose="02010609060101010101" charset="-122"/>
                <a:ea typeface="楷体" panose="02010609060101010101" charset="-122"/>
                <a:sym typeface="迷你简剪纸"/>
              </a:rPr>
              <a:t>皮影戏的展示</a:t>
            </a:r>
            <a:endParaRPr lang="zh-CN" altLang="en-US" sz="5200" dirty="0">
              <a:solidFill>
                <a:srgbClr val="433A4B"/>
              </a:solidFill>
              <a:latin typeface="楷体" panose="02010609060101010101" charset="-122"/>
              <a:ea typeface="楷体" panose="02010609060101010101" charset="-122"/>
              <a:sym typeface="迷你简剪纸"/>
            </a:endParaRPr>
          </a:p>
        </p:txBody>
      </p:sp>
      <p:pic>
        <p:nvPicPr>
          <p:cNvPr id="18" name="Picture 2" descr="中国元素--皮影图片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3E3EF"/>
              </a:clrFrom>
              <a:clrTo>
                <a:srgbClr val="E3E3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55" r="5785"/>
          <a:stretch>
            <a:fillRect/>
          </a:stretch>
        </p:blipFill>
        <p:spPr bwMode="auto">
          <a:xfrm>
            <a:off x="5076190" y="3316605"/>
            <a:ext cx="4145280" cy="150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4"/>
          <p:cNvGrpSpPr/>
          <p:nvPr/>
        </p:nvGrpSpPr>
        <p:grpSpPr bwMode="auto">
          <a:xfrm>
            <a:off x="3071495" y="2694305"/>
            <a:ext cx="613410" cy="1282700"/>
            <a:chOff x="0" y="0"/>
            <a:chExt cx="720080" cy="2506945"/>
          </a:xfrm>
        </p:grpSpPr>
        <p:pic>
          <p:nvPicPr>
            <p:cNvPr id="8" name="图片 5" descr="图片22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5000" contrast="1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20080" cy="2506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图片 6" descr="图片23.png"/>
            <p:cNvPicPr>
              <a:picLocks noChangeAspect="1" noChangeArrowheads="1"/>
            </p:cNvPicPr>
            <p:nvPr/>
          </p:nvPicPr>
          <p:blipFill>
            <a:blip r:embed="rId5" cstate="screen">
              <a:lum bright="20000" contrast="40000"/>
            </a:blip>
            <a:srcRect/>
            <a:stretch>
              <a:fillRect/>
            </a:stretch>
          </p:blipFill>
          <p:spPr bwMode="auto">
            <a:xfrm>
              <a:off x="128586" y="216024"/>
              <a:ext cx="44747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3065145" y="2891155"/>
            <a:ext cx="613410" cy="1076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latin typeface="汉仪落花诗W" panose="00020600040101010101" charset="-122"/>
                <a:ea typeface="汉仪落花诗W" panose="00020600040101010101" charset="-122"/>
              </a:rPr>
              <a:t>皮影</a:t>
            </a:r>
            <a:endParaRPr lang="zh-CN" altLang="en-US" sz="2800">
              <a:latin typeface="汉仪落花诗W" panose="00020600040101010101" charset="-122"/>
              <a:ea typeface="汉仪落花诗W" panose="00020600040101010101" charset="-122"/>
            </a:endParaRPr>
          </a:p>
        </p:txBody>
      </p:sp>
      <p:pic>
        <p:nvPicPr>
          <p:cNvPr id="2" name="图片 1" descr="微信图片_201901111623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745" y="-88265"/>
            <a:ext cx="3017520" cy="2979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6332"/>
          <a:stretch>
            <a:fillRect/>
          </a:stretch>
        </p:blipFill>
        <p:spPr>
          <a:xfrm>
            <a:off x="1005840" y="642620"/>
            <a:ext cx="5060315" cy="3215640"/>
          </a:xfrm>
          <a:prstGeom prst="rect">
            <a:avLst/>
          </a:prstGeom>
        </p:spPr>
      </p:pic>
      <p:grpSp>
        <p:nvGrpSpPr>
          <p:cNvPr id="3" name="Group 30"/>
          <p:cNvGrpSpPr/>
          <p:nvPr/>
        </p:nvGrpSpPr>
        <p:grpSpPr>
          <a:xfrm>
            <a:off x="8970345" y="531329"/>
            <a:ext cx="2498090" cy="4228465"/>
            <a:chOff x="838200" y="1444374"/>
            <a:chExt cx="1982502" cy="33562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" name="Rounded Rectangle 5"/>
            <p:cNvSpPr/>
            <p:nvPr/>
          </p:nvSpPr>
          <p:spPr>
            <a:xfrm>
              <a:off x="877507" y="1444374"/>
              <a:ext cx="1524000" cy="1524000"/>
            </a:xfrm>
            <a:prstGeom prst="roundRect">
              <a:avLst/>
            </a:prstGeom>
            <a:blipFill rotWithShape="1">
              <a:blip r:embed="rId2"/>
              <a:stretch>
                <a:fillRect t="-6000" r="-17000" b="-12000"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Rectangle 18"/>
            <p:cNvSpPr/>
            <p:nvPr/>
          </p:nvSpPr>
          <p:spPr>
            <a:xfrm>
              <a:off x="838200" y="3323350"/>
              <a:ext cx="1982502" cy="147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marL="0" marR="0" lvl="0" indent="0" algn="l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ms-MY" sz="1600" b="1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  <a:sym typeface="+mn-ea"/>
                </a:rPr>
                <a:t>  </a:t>
              </a:r>
              <a:r>
                <a:rPr lang="ms-MY" altLang="zh-CN" sz="1600" b="1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  <a:sym typeface="+mn-ea"/>
                </a:rPr>
                <a:t>美术造型艺术和戏剧艺术</a:t>
              </a:r>
              <a:r>
                <a:rPr kumimoji="0" lang="ms-MY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</a:rPr>
                <a:t>两种艺术成分相结合的产物</a:t>
              </a:r>
              <a:r>
                <a:rPr kumimoji="0" lang="zh-CN" altLang="ms-MY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</a:rPr>
                <a:t>。</a:t>
              </a:r>
              <a:endParaRPr kumimoji="0" lang="ms-MY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endParaRPr>
            </a:p>
            <a:p>
              <a:pPr marL="0" marR="0" lvl="0" indent="0" algn="l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ms-MY" altLang="zh-CN" sz="1600" b="1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  <a:sym typeface="+mn-ea"/>
                </a:rPr>
                <a:t>   皮影雕刻和内容创作</a:t>
              </a:r>
              <a:r>
                <a:rPr kumimoji="0" lang="ms-MY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</a:rPr>
                <a:t>形式美和内容美的和谐统一</a:t>
              </a:r>
              <a:r>
                <a:rPr kumimoji="0" lang="zh-CN" altLang="ms-MY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</a:rPr>
                <a:t>。</a:t>
              </a:r>
              <a:endParaRPr kumimoji="0" lang="zh-CN" altLang="ms-MY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985" y="3011170"/>
            <a:ext cx="5063490" cy="337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/>
          <p:cNvGrpSpPr/>
          <p:nvPr/>
        </p:nvGrpSpPr>
        <p:grpSpPr>
          <a:xfrm>
            <a:off x="741380" y="1144104"/>
            <a:ext cx="2498090" cy="4739640"/>
            <a:chOff x="838200" y="1659589"/>
            <a:chExt cx="1982502" cy="376198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" name="Rounded Rectangle 5"/>
            <p:cNvSpPr/>
            <p:nvPr/>
          </p:nvSpPr>
          <p:spPr>
            <a:xfrm>
              <a:off x="1067493" y="1659589"/>
              <a:ext cx="1524000" cy="1524000"/>
            </a:xfrm>
            <a:prstGeom prst="roundRect">
              <a:avLst/>
            </a:prstGeom>
            <a:blipFill rotWithShape="1">
              <a:blip r:embed="rId1"/>
              <a:stretch>
                <a:fillRect t="-6000" r="-17000" b="-12000"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Rectangle 18"/>
            <p:cNvSpPr/>
            <p:nvPr/>
          </p:nvSpPr>
          <p:spPr>
            <a:xfrm>
              <a:off x="838200" y="3242203"/>
              <a:ext cx="1982502" cy="2179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marL="0" marR="0" lvl="0" indent="0" algn="l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ms-MY" sz="1600" kern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  <a:sym typeface="+mn-ea"/>
                </a:rPr>
                <a:t> </a:t>
              </a:r>
              <a:r>
                <a:rPr lang="en-US" altLang="ms-MY" sz="1600" b="1" kern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  <a:sym typeface="+mn-ea"/>
                </a:rPr>
                <a:t> </a:t>
              </a:r>
              <a:r>
                <a:rPr lang="en-US" altLang="ms-MY" sz="1600" b="1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  <a:sym typeface="+mn-ea"/>
                </a:rPr>
                <a:t> </a:t>
              </a:r>
              <a:r>
                <a:rPr sz="1600" b="1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</a:rPr>
                <a:t>皮影雕刻以牲畜皮为材料，如牛皮、羊皮、马皮等。皮影是选用上乘的驴皮精心雕刻而成</a:t>
              </a:r>
              <a:r>
                <a:rPr lang="zh-CN" sz="1600" b="1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新宋体" panose="02010609030101010101" charset="-122"/>
                  <a:ea typeface="新宋体" panose="02010609030101010101" charset="-122"/>
                  <a:cs typeface="新宋体" panose="02010609030101010101" charset="-122"/>
                </a:rPr>
                <a:t>。它以传统民俗绘画为基础，不否定绘画的再现、写实功能，并把这种功能融化在它的审美表现和情感体验之中。</a:t>
              </a:r>
              <a:endParaRPr lang="zh-CN" sz="16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05" y="570865"/>
            <a:ext cx="4954905" cy="32950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b="4257"/>
          <a:stretch>
            <a:fillRect/>
          </a:stretch>
        </p:blipFill>
        <p:spPr>
          <a:xfrm>
            <a:off x="5934075" y="3064510"/>
            <a:ext cx="5229225" cy="3158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第一PPT www.1ppt.com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1813</Words>
  <Application>WPS 演示</Application>
  <PresentationFormat>自定义</PresentationFormat>
  <Paragraphs>91</Paragraphs>
  <Slides>14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14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Impact</vt:lpstr>
      <vt:lpstr>Signika</vt:lpstr>
      <vt:lpstr>Open Sans Extrabold</vt:lpstr>
      <vt:lpstr>迷你简汉真广标</vt:lpstr>
      <vt:lpstr>LiHei Pro</vt:lpstr>
      <vt:lpstr>ITC Avant Garde Std Bk</vt:lpstr>
      <vt:lpstr>仿宋</vt:lpstr>
      <vt:lpstr>汉仪落花诗W</vt:lpstr>
      <vt:lpstr>微软雅黑</vt:lpstr>
      <vt:lpstr>Don't Forget</vt:lpstr>
      <vt:lpstr>华文新魏</vt:lpstr>
      <vt:lpstr>叶根友刀锋黑草</vt:lpstr>
      <vt:lpstr>文鼎行楷碑体_B</vt:lpstr>
      <vt:lpstr>楷体</vt:lpstr>
      <vt:lpstr>迷你简剪纸</vt:lpstr>
      <vt:lpstr>新宋体</vt:lpstr>
      <vt:lpstr>叶根友行书繁</vt:lpstr>
      <vt:lpstr>Arial Unicode MS</vt:lpstr>
      <vt:lpstr>等线</vt:lpstr>
      <vt:lpstr>Verdana</vt:lpstr>
      <vt:lpstr>黑体</vt:lpstr>
      <vt:lpstr>Segoe Print</vt:lpstr>
      <vt:lpstr>等线 Light</vt:lpstr>
      <vt:lpstr>Yu Gothic UI</vt:lpstr>
      <vt:lpstr>第一PPT，www.1ppt.com</vt:lpstr>
      <vt:lpstr>2_Office Theme</vt:lpstr>
      <vt:lpstr>4_Office Theme</vt:lpstr>
      <vt:lpstr>5_Office Theme</vt:lpstr>
      <vt:lpstr>6_Office Theme</vt:lpstr>
      <vt:lpstr>7_Office Theme</vt:lpstr>
      <vt:lpstr>8_Office Theme</vt:lpstr>
      <vt:lpstr>第一PPT 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简约中国风</dc:title>
  <dc:creator>user</dc:creator>
  <cp:keywords>user</cp:keywords>
  <cp:lastModifiedBy>青戈</cp:lastModifiedBy>
  <cp:revision>3167</cp:revision>
  <dcterms:created xsi:type="dcterms:W3CDTF">2015-12-01T09:06:00Z</dcterms:created>
  <dcterms:modified xsi:type="dcterms:W3CDTF">2019-01-11T10:20:50Z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2052-11.1.0.8214</vt:lpwstr>
  </property>
</Properties>
</file>